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8" r:id="rId3"/>
    <p:sldId id="257"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678"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1852228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1607817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39171508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FF66"/>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FF66"/>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CDB06455-5ADC-4651-8874-5A7B8A64D10D}" type="datetimeFigureOut">
              <a:rPr lang="en-US">
                <a:solidFill>
                  <a:prstClr val="black">
                    <a:tint val="75000"/>
                  </a:prstClr>
                </a:solidFill>
              </a:rPr>
              <a:pPr/>
              <a:t>5/17/2013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109775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36D78D-DB21-4CC7-9875-CFE259C528B9}"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967820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36D78D-DB21-4CC7-9875-CFE259C528B9}" type="datetimeFigureOut">
              <a:rPr lang="en-US" smtClean="0"/>
              <a:t>5/17/2013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2457686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E36D78D-DB21-4CC7-9875-CFE259C528B9}"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3433924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E36D78D-DB21-4CC7-9875-CFE259C528B9}" type="datetimeFigureOut">
              <a:rPr lang="en-US" smtClean="0"/>
              <a:t>5/17/2013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201716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E36D78D-DB21-4CC7-9875-CFE259C528B9}" type="datetimeFigureOut">
              <a:rPr lang="en-US" smtClean="0"/>
              <a:t>5/17/2013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1150723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6D78D-DB21-4CC7-9875-CFE259C528B9}" type="datetimeFigureOut">
              <a:rPr lang="en-US" smtClean="0"/>
              <a:t>5/17/2013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395259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4204161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36D78D-DB21-4CC7-9875-CFE259C528B9}" type="datetimeFigureOut">
              <a:rPr lang="en-US" smtClean="0"/>
              <a:t>5/17/2013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F1FCD78-CD37-4D99-9563-6E6E4336C204}" type="slidenum">
              <a:rPr lang="en-US" smtClean="0"/>
              <a:t>‹#›</a:t>
            </a:fld>
            <a:endParaRPr lang="en-US"/>
          </a:p>
        </p:txBody>
      </p:sp>
    </p:spTree>
    <p:extLst>
      <p:ext uri="{BB962C8B-B14F-4D97-AF65-F5344CB8AC3E}">
        <p14:creationId xmlns:p14="http://schemas.microsoft.com/office/powerpoint/2010/main" val="299597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36D78D-DB21-4CC7-9875-CFE259C528B9}" type="datetimeFigureOut">
              <a:rPr lang="en-US" smtClean="0"/>
              <a:t>5/17/2013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1FCD78-CD37-4D99-9563-6E6E4336C204}" type="slidenum">
              <a:rPr lang="en-US" smtClean="0"/>
              <a:t>‹#›</a:t>
            </a:fld>
            <a:endParaRPr lang="en-US"/>
          </a:p>
        </p:txBody>
      </p:sp>
      <p:pic>
        <p:nvPicPr>
          <p:cNvPr id="7" name="Picture 6"/>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51002" y="0"/>
            <a:ext cx="1092998" cy="1581204"/>
          </a:xfrm>
          <a:prstGeom prst="rect">
            <a:avLst/>
          </a:prstGeom>
        </p:spPr>
      </p:pic>
    </p:spTree>
    <p:extLst>
      <p:ext uri="{BB962C8B-B14F-4D97-AF65-F5344CB8AC3E}">
        <p14:creationId xmlns:p14="http://schemas.microsoft.com/office/powerpoint/2010/main" val="2114692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B06455-5ADC-4651-8874-5A7B8A64D10D}" type="datetimeFigureOut">
              <a:rPr lang="en-US">
                <a:solidFill>
                  <a:prstClr val="black">
                    <a:tint val="75000"/>
                  </a:prstClr>
                </a:solidFill>
              </a:rPr>
              <a:pPr/>
              <a:t>5/17/2013</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99E2D0-2636-44E0-8A21-91ED553854CA}" type="slidenum">
              <a:rPr lang="en-US">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0677"/>
            <a:ext cx="9144000" cy="6847323"/>
          </a:xfrm>
          <a:prstGeom prst="rect">
            <a:avLst/>
          </a:prstGeom>
        </p:spPr>
      </p:pic>
    </p:spTree>
    <p:extLst>
      <p:ext uri="{BB962C8B-B14F-4D97-AF65-F5344CB8AC3E}">
        <p14:creationId xmlns:p14="http://schemas.microsoft.com/office/powerpoint/2010/main" val="453793055"/>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Fundamentals of Political Science Research, 2</a:t>
            </a:r>
            <a:r>
              <a:rPr lang="en-US" baseline="30000" dirty="0" smtClean="0"/>
              <a:t>nd</a:t>
            </a:r>
            <a:r>
              <a:rPr lang="en-US" dirty="0" smtClean="0"/>
              <a:t> Edition</a:t>
            </a:r>
            <a:endParaRPr lang="en-US" dirty="0"/>
          </a:p>
        </p:txBody>
      </p:sp>
      <p:sp>
        <p:nvSpPr>
          <p:cNvPr id="3" name="Subtitle 2"/>
          <p:cNvSpPr>
            <a:spLocks noGrp="1"/>
          </p:cNvSpPr>
          <p:nvPr>
            <p:ph type="subTitle" idx="1"/>
          </p:nvPr>
        </p:nvSpPr>
        <p:spPr/>
        <p:txBody>
          <a:bodyPr/>
          <a:lstStyle/>
          <a:p>
            <a:r>
              <a:rPr lang="en-US" dirty="0"/>
              <a:t>Chapter </a:t>
            </a:r>
            <a:r>
              <a:rPr lang="en-US" dirty="0"/>
              <a:t>12: Putting it all Together to Produce Effective Research</a:t>
            </a:r>
            <a:endParaRPr lang="en-US" dirty="0"/>
          </a:p>
        </p:txBody>
      </p:sp>
    </p:spTree>
    <p:extLst>
      <p:ext uri="{BB962C8B-B14F-4D97-AF65-F5344CB8AC3E}">
        <p14:creationId xmlns:p14="http://schemas.microsoft.com/office/powerpoint/2010/main" val="2246101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Chapter </a:t>
            </a:r>
            <a:r>
              <a:rPr lang="en-US" dirty="0" smtClean="0"/>
              <a:t>12 </a:t>
            </a:r>
            <a:r>
              <a:rPr lang="en-US" dirty="0" smtClean="0"/>
              <a:t>Outline</a:t>
            </a:r>
            <a:endParaRPr lang="en-US" dirty="0"/>
          </a:p>
        </p:txBody>
      </p:sp>
      <p:sp>
        <p:nvSpPr>
          <p:cNvPr id="3" name="Content Placeholder 2"/>
          <p:cNvSpPr>
            <a:spLocks noGrp="1"/>
          </p:cNvSpPr>
          <p:nvPr>
            <p:ph idx="1"/>
          </p:nvPr>
        </p:nvSpPr>
        <p:spPr/>
        <p:txBody>
          <a:bodyPr>
            <a:normAutofit/>
          </a:bodyPr>
          <a:lstStyle/>
          <a:p>
            <a:endParaRPr lang="en-US" dirty="0"/>
          </a:p>
          <a:p>
            <a:r>
              <a:rPr lang="en-US" dirty="0" smtClean="0"/>
              <a:t>Two </a:t>
            </a:r>
            <a:r>
              <a:rPr lang="en-US" dirty="0"/>
              <a:t>routes toward a new scientific project</a:t>
            </a:r>
          </a:p>
          <a:p>
            <a:r>
              <a:rPr lang="en-US" dirty="0" smtClean="0"/>
              <a:t>Using </a:t>
            </a:r>
            <a:r>
              <a:rPr lang="en-US" dirty="0"/>
              <a:t>the literature without getting buried in it</a:t>
            </a:r>
          </a:p>
          <a:p>
            <a:r>
              <a:rPr lang="en-US" dirty="0" smtClean="0"/>
              <a:t>Writing </a:t>
            </a:r>
            <a:r>
              <a:rPr lang="en-US" dirty="0"/>
              <a:t>effectively about your research</a:t>
            </a:r>
          </a:p>
          <a:p>
            <a:r>
              <a:rPr lang="en-US" dirty="0" smtClean="0"/>
              <a:t>Making </a:t>
            </a:r>
            <a:r>
              <a:rPr lang="en-US" dirty="0"/>
              <a:t>effective use of tables and figures</a:t>
            </a:r>
            <a:endParaRPr lang="en-US" dirty="0"/>
          </a:p>
        </p:txBody>
      </p:sp>
    </p:spTree>
    <p:extLst>
      <p:ext uri="{BB962C8B-B14F-4D97-AF65-F5344CB8AC3E}">
        <p14:creationId xmlns:p14="http://schemas.microsoft.com/office/powerpoint/2010/main" val="3846911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Two routes toward a new </a:t>
            </a:r>
            <a:r>
              <a:rPr lang="en-US" dirty="0" smtClean="0"/>
              <a:t/>
            </a:r>
            <a:br>
              <a:rPr lang="en-US" dirty="0" smtClean="0"/>
            </a:br>
            <a:r>
              <a:rPr lang="en-US" dirty="0" smtClean="0"/>
              <a:t>scientific </a:t>
            </a:r>
            <a:r>
              <a:rPr lang="en-US" dirty="0"/>
              <a:t>project</a:t>
            </a:r>
          </a:p>
        </p:txBody>
      </p:sp>
      <p:sp>
        <p:nvSpPr>
          <p:cNvPr id="3" name="Content Placeholder 2"/>
          <p:cNvSpPr>
            <a:spLocks noGrp="1"/>
          </p:cNvSpPr>
          <p:nvPr>
            <p:ph idx="1"/>
          </p:nvPr>
        </p:nvSpPr>
        <p:spPr/>
        <p:txBody>
          <a:bodyPr>
            <a:normAutofit/>
          </a:bodyPr>
          <a:lstStyle/>
          <a:p>
            <a:r>
              <a:rPr lang="en-US" dirty="0" smtClean="0"/>
              <a:t>Project </a:t>
            </a:r>
            <a:r>
              <a:rPr lang="en-US" dirty="0"/>
              <a:t>Type 1: A new </a:t>
            </a:r>
            <a:r>
              <a:rPr lang="en-US" dirty="0" smtClean="0"/>
              <a:t>Y </a:t>
            </a:r>
            <a:r>
              <a:rPr lang="en-US" dirty="0"/>
              <a:t>(and some </a:t>
            </a:r>
            <a:r>
              <a:rPr lang="en-US" dirty="0" smtClean="0"/>
              <a:t>X) </a:t>
            </a:r>
          </a:p>
          <a:p>
            <a:r>
              <a:rPr lang="en-US" dirty="0" smtClean="0"/>
              <a:t>Project </a:t>
            </a:r>
            <a:r>
              <a:rPr lang="en-US" dirty="0"/>
              <a:t>Type 2: An existing </a:t>
            </a:r>
            <a:r>
              <a:rPr lang="en-US" dirty="0" smtClean="0"/>
              <a:t>Y </a:t>
            </a:r>
            <a:r>
              <a:rPr lang="en-US" dirty="0"/>
              <a:t>and a new </a:t>
            </a:r>
            <a:r>
              <a:rPr lang="en-US" dirty="0" smtClean="0"/>
              <a:t>X </a:t>
            </a:r>
          </a:p>
          <a:p>
            <a:r>
              <a:rPr lang="en-US" dirty="0" smtClean="0"/>
              <a:t>A </a:t>
            </a:r>
            <a:r>
              <a:rPr lang="en-US" dirty="0"/>
              <a:t>variant: Examine a previously examined </a:t>
            </a:r>
            <a:r>
              <a:rPr lang="en-US" dirty="0" smtClean="0"/>
              <a:t>X-Y </a:t>
            </a:r>
            <a:r>
              <a:rPr lang="en-US" dirty="0"/>
              <a:t>relationship in a new context</a:t>
            </a:r>
          </a:p>
        </p:txBody>
      </p:sp>
    </p:spTree>
    <p:extLst>
      <p:ext uri="{BB962C8B-B14F-4D97-AF65-F5344CB8AC3E}">
        <p14:creationId xmlns:p14="http://schemas.microsoft.com/office/powerpoint/2010/main" val="12295671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Using </a:t>
            </a:r>
            <a:r>
              <a:rPr lang="en-US" dirty="0"/>
              <a:t>the literature without </a:t>
            </a:r>
            <a:r>
              <a:rPr lang="en-US" dirty="0" smtClean="0"/>
              <a:t/>
            </a:r>
            <a:br>
              <a:rPr lang="en-US" dirty="0" smtClean="0"/>
            </a:br>
            <a:r>
              <a:rPr lang="en-US" dirty="0" smtClean="0"/>
              <a:t>getting </a:t>
            </a:r>
            <a:r>
              <a:rPr lang="en-US" dirty="0"/>
              <a:t>buried in </a:t>
            </a:r>
            <a:r>
              <a:rPr lang="en-US" dirty="0" smtClean="0"/>
              <a:t>it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Identifying </a:t>
            </a:r>
            <a:r>
              <a:rPr lang="en-US" dirty="0"/>
              <a:t>the important work on a subject--using citation counts </a:t>
            </a:r>
            <a:endParaRPr lang="en-US" dirty="0" smtClean="0"/>
          </a:p>
          <a:p>
            <a:r>
              <a:rPr lang="en-US" dirty="0" smtClean="0"/>
              <a:t>Oh </a:t>
            </a:r>
            <a:r>
              <a:rPr lang="en-US" dirty="0"/>
              <a:t>no! Someone else has already done what I was planning to do. What do I do now? </a:t>
            </a:r>
            <a:endParaRPr lang="en-US" dirty="0" smtClean="0"/>
          </a:p>
          <a:p>
            <a:r>
              <a:rPr lang="en-US" dirty="0" smtClean="0"/>
              <a:t>Dissecting </a:t>
            </a:r>
            <a:r>
              <a:rPr lang="en-US" dirty="0"/>
              <a:t>the research by other </a:t>
            </a:r>
            <a:r>
              <a:rPr lang="en-US" dirty="0" smtClean="0"/>
              <a:t>scholars</a:t>
            </a:r>
            <a:endParaRPr lang="en-US" dirty="0"/>
          </a:p>
          <a:p>
            <a:pPr lvl="1"/>
            <a:r>
              <a:rPr lang="en-US" dirty="0" smtClean="0"/>
              <a:t>What </a:t>
            </a:r>
            <a:r>
              <a:rPr lang="en-US" dirty="0"/>
              <a:t>was the research question/puzzle? </a:t>
            </a:r>
            <a:endParaRPr lang="en-US" dirty="0" smtClean="0"/>
          </a:p>
          <a:p>
            <a:pPr lvl="1"/>
            <a:r>
              <a:rPr lang="en-US" dirty="0" smtClean="0"/>
              <a:t>What </a:t>
            </a:r>
            <a:r>
              <a:rPr lang="en-US" dirty="0"/>
              <a:t>was their theory? </a:t>
            </a:r>
            <a:endParaRPr lang="en-US" dirty="0" smtClean="0"/>
          </a:p>
          <a:p>
            <a:pPr lvl="1"/>
            <a:r>
              <a:rPr lang="en-US" dirty="0" smtClean="0"/>
              <a:t>What </a:t>
            </a:r>
            <a:r>
              <a:rPr lang="en-US" dirty="0"/>
              <a:t>was their research </a:t>
            </a:r>
            <a:r>
              <a:rPr lang="en-US" dirty="0" smtClean="0"/>
              <a:t>design?</a:t>
            </a:r>
          </a:p>
          <a:p>
            <a:pPr lvl="1"/>
            <a:r>
              <a:rPr lang="en-US" dirty="0"/>
              <a:t>H</a:t>
            </a:r>
            <a:r>
              <a:rPr lang="en-US" dirty="0" smtClean="0"/>
              <a:t>ow </a:t>
            </a:r>
            <a:r>
              <a:rPr lang="en-US" dirty="0"/>
              <a:t>did they do with the four </a:t>
            </a:r>
            <a:r>
              <a:rPr lang="en-US" dirty="0" smtClean="0"/>
              <a:t>hurdles?</a:t>
            </a:r>
          </a:p>
          <a:p>
            <a:pPr lvl="1"/>
            <a:r>
              <a:rPr lang="en-US" dirty="0" smtClean="0"/>
              <a:t>What </a:t>
            </a:r>
            <a:r>
              <a:rPr lang="en-US" dirty="0"/>
              <a:t>did they conclude? </a:t>
            </a:r>
            <a:endParaRPr lang="en-US" dirty="0" smtClean="0"/>
          </a:p>
          <a:p>
            <a:pPr lvl="1"/>
            <a:r>
              <a:rPr lang="en-US" dirty="0" smtClean="0"/>
              <a:t>Can </a:t>
            </a:r>
            <a:r>
              <a:rPr lang="en-US" dirty="0"/>
              <a:t>their theory be applied elsewhere in an interesting fashion?</a:t>
            </a:r>
          </a:p>
          <a:p>
            <a:endParaRPr lang="en-US" dirty="0"/>
          </a:p>
        </p:txBody>
      </p:sp>
    </p:spTree>
    <p:extLst>
      <p:ext uri="{BB962C8B-B14F-4D97-AF65-F5344CB8AC3E}">
        <p14:creationId xmlns:p14="http://schemas.microsoft.com/office/powerpoint/2010/main" val="2505490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Read </a:t>
            </a:r>
            <a:r>
              <a:rPr lang="en-US" dirty="0"/>
              <a:t>effectively to </a:t>
            </a:r>
            <a:r>
              <a:rPr lang="en-US" dirty="0" smtClean="0"/>
              <a:t/>
            </a:r>
            <a:br>
              <a:rPr lang="en-US" dirty="0" smtClean="0"/>
            </a:br>
            <a:r>
              <a:rPr lang="en-US" dirty="0" smtClean="0"/>
              <a:t>write effectively</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One </a:t>
            </a:r>
            <a:r>
              <a:rPr lang="en-US" dirty="0"/>
              <a:t>of the best ways to learn strategies for effectively communicating your research ideas is examine the ways in which other researchers communicate their ideas</a:t>
            </a:r>
            <a:r>
              <a:rPr lang="en-US" dirty="0" smtClean="0"/>
              <a:t>.</a:t>
            </a:r>
          </a:p>
          <a:p>
            <a:r>
              <a:rPr lang="en-US" dirty="0" smtClean="0"/>
              <a:t>Pay </a:t>
            </a:r>
            <a:r>
              <a:rPr lang="en-US" dirty="0"/>
              <a:t>attention to how others write: you can learn a lot from both good and bad writing.   </a:t>
            </a:r>
          </a:p>
          <a:p>
            <a:r>
              <a:rPr lang="en-US" dirty="0" smtClean="0"/>
              <a:t>When </a:t>
            </a:r>
            <a:r>
              <a:rPr lang="en-US" dirty="0"/>
              <a:t>you are reading, be particularly conscious of the way in which causal arguments are presented. </a:t>
            </a:r>
            <a:endParaRPr lang="en-US" dirty="0" smtClean="0"/>
          </a:p>
          <a:p>
            <a:r>
              <a:rPr lang="en-US" dirty="0" smtClean="0"/>
              <a:t>Make </a:t>
            </a:r>
            <a:r>
              <a:rPr lang="en-US" dirty="0"/>
              <a:t>notes about those arguments that you find immediately persuasive and those arguments that you are less so. </a:t>
            </a:r>
            <a:endParaRPr lang="en-US" dirty="0" smtClean="0"/>
          </a:p>
          <a:p>
            <a:r>
              <a:rPr lang="en-US" dirty="0" smtClean="0"/>
              <a:t>What </a:t>
            </a:r>
            <a:r>
              <a:rPr lang="en-US" dirty="0"/>
              <a:t>did the authors do to enhance or hurt their arguments</a:t>
            </a:r>
            <a:r>
              <a:rPr lang="en-US" dirty="0" smtClean="0"/>
              <a:t>? </a:t>
            </a:r>
            <a:endParaRPr lang="en-US" dirty="0"/>
          </a:p>
        </p:txBody>
      </p:sp>
    </p:spTree>
    <p:extLst>
      <p:ext uri="{BB962C8B-B14F-4D97-AF65-F5344CB8AC3E}">
        <p14:creationId xmlns:p14="http://schemas.microsoft.com/office/powerpoint/2010/main" val="2505490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Example--Robert </a:t>
            </a:r>
            <a:r>
              <a:rPr lang="en-US" dirty="0" err="1"/>
              <a:t>Franzese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 </a:t>
            </a:r>
            <a:r>
              <a:rPr lang="en-US" dirty="0"/>
              <a:t>an example of effective writing, consider Robert </a:t>
            </a:r>
            <a:r>
              <a:rPr lang="en-US" dirty="0" err="1"/>
              <a:t>Franzese's</a:t>
            </a:r>
            <a:r>
              <a:rPr lang="en-US" dirty="0"/>
              <a:t> 1999 article </a:t>
            </a:r>
            <a:r>
              <a:rPr lang="en-US" dirty="0" smtClean="0"/>
              <a:t>“Partially </a:t>
            </a:r>
            <a:r>
              <a:rPr lang="en-US" dirty="0"/>
              <a:t>Independent Central Banks, Politically Responsive Governments, and Inflation</a:t>
            </a:r>
            <a:r>
              <a:rPr lang="en-US" dirty="0" smtClean="0"/>
              <a:t>.” </a:t>
            </a:r>
            <a:r>
              <a:rPr lang="en-US" dirty="0" err="1"/>
              <a:t>Franzese's</a:t>
            </a:r>
            <a:r>
              <a:rPr lang="en-US" dirty="0"/>
              <a:t> opening paragraph begins:</a:t>
            </a:r>
          </a:p>
          <a:p>
            <a:pPr marL="0" indent="0">
              <a:buNone/>
            </a:pPr>
            <a:r>
              <a:rPr lang="en-US" dirty="0" smtClean="0"/>
              <a:t>“Political </a:t>
            </a:r>
            <a:r>
              <a:rPr lang="en-US" dirty="0"/>
              <a:t>scientists and economists generally agree that central bank in- dependence lowers inflation. Both also define central bank independence as the degree of autonomy of the conservative central bank from the political authority in making monetary policy. From the political scientist's view, central banks are bureaucratic institutions, populated by financial experts who are usually hawkish on inflation, whether socialized to that view or coming from population-groups with those interests</a:t>
            </a:r>
            <a:r>
              <a:rPr lang="en-US" dirty="0" smtClean="0"/>
              <a:t>.”</a:t>
            </a:r>
            <a:endParaRPr lang="en-US" dirty="0"/>
          </a:p>
        </p:txBody>
      </p:sp>
    </p:spTree>
    <p:extLst>
      <p:ext uri="{BB962C8B-B14F-4D97-AF65-F5344CB8AC3E}">
        <p14:creationId xmlns:p14="http://schemas.microsoft.com/office/powerpoint/2010/main" val="25054901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Writing </a:t>
            </a:r>
            <a:r>
              <a:rPr lang="en-US" dirty="0"/>
              <a:t>effectively about </a:t>
            </a:r>
            <a:r>
              <a:rPr lang="en-US" dirty="0" smtClean="0"/>
              <a:t/>
            </a:r>
            <a:br>
              <a:rPr lang="en-US" dirty="0" smtClean="0"/>
            </a:br>
            <a:r>
              <a:rPr lang="en-US" dirty="0" smtClean="0"/>
              <a:t>your research</a:t>
            </a: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pPr marL="0" indent="0" algn="ctr">
              <a:buNone/>
            </a:pPr>
            <a:r>
              <a:rPr lang="en-US" dirty="0" smtClean="0"/>
              <a:t>``</a:t>
            </a:r>
            <a:r>
              <a:rPr lang="en-US" dirty="0"/>
              <a:t>Writing is thinking</a:t>
            </a:r>
            <a:r>
              <a:rPr lang="en-US" dirty="0" smtClean="0"/>
              <a:t>.''</a:t>
            </a:r>
            <a:endParaRPr lang="en-US" dirty="0"/>
          </a:p>
          <a:p>
            <a:pPr marL="0" indent="0" algn="ctr">
              <a:buNone/>
            </a:pPr>
            <a:r>
              <a:rPr lang="en-US" dirty="0"/>
              <a:t>-- </a:t>
            </a:r>
            <a:r>
              <a:rPr lang="en-US" dirty="0" err="1"/>
              <a:t>Diedre</a:t>
            </a:r>
            <a:r>
              <a:rPr lang="en-US" dirty="0"/>
              <a:t> McCloskey</a:t>
            </a:r>
          </a:p>
          <a:p>
            <a:pPr marL="0" indent="0">
              <a:buNone/>
            </a:pPr>
            <a:endParaRPr lang="en-US" dirty="0"/>
          </a:p>
          <a:p>
            <a:r>
              <a:rPr lang="en-US" dirty="0" smtClean="0"/>
              <a:t>Write </a:t>
            </a:r>
            <a:r>
              <a:rPr lang="en-US" dirty="0"/>
              <a:t>early, write often because writing is </a:t>
            </a:r>
            <a:r>
              <a:rPr lang="en-US" dirty="0" smtClean="0"/>
              <a:t>thinking</a:t>
            </a:r>
            <a:endParaRPr lang="en-US" dirty="0"/>
          </a:p>
          <a:p>
            <a:r>
              <a:rPr lang="en-US" dirty="0" smtClean="0"/>
              <a:t>Document </a:t>
            </a:r>
            <a:r>
              <a:rPr lang="en-US" dirty="0"/>
              <a:t>your </a:t>
            </a:r>
            <a:r>
              <a:rPr lang="en-US" dirty="0" smtClean="0"/>
              <a:t>code—writing and </a:t>
            </a:r>
            <a:r>
              <a:rPr lang="en-US" dirty="0"/>
              <a:t>thinking while you </a:t>
            </a:r>
            <a:r>
              <a:rPr lang="en-US" dirty="0" smtClean="0"/>
              <a:t>compute</a:t>
            </a:r>
            <a:endParaRPr lang="en-US" dirty="0"/>
          </a:p>
          <a:p>
            <a:r>
              <a:rPr lang="en-US" dirty="0" smtClean="0"/>
              <a:t>Divide </a:t>
            </a:r>
            <a:r>
              <a:rPr lang="en-US" dirty="0"/>
              <a:t>and </a:t>
            </a:r>
            <a:r>
              <a:rPr lang="en-US" dirty="0" smtClean="0"/>
              <a:t>conquer—a section-by-section </a:t>
            </a:r>
            <a:r>
              <a:rPr lang="en-US" dirty="0"/>
              <a:t>strategy for building your project</a:t>
            </a:r>
            <a:r>
              <a:rPr lang="en-US" dirty="0" smtClean="0"/>
              <a:t>:</a:t>
            </a:r>
            <a:endParaRPr lang="en-US" dirty="0"/>
          </a:p>
          <a:p>
            <a:pPr lvl="1"/>
            <a:r>
              <a:rPr lang="en-US" dirty="0" smtClean="0"/>
              <a:t>Introduction</a:t>
            </a:r>
            <a:endParaRPr lang="en-US" dirty="0"/>
          </a:p>
          <a:p>
            <a:pPr lvl="1"/>
            <a:r>
              <a:rPr lang="en-US" dirty="0" smtClean="0"/>
              <a:t>Literature </a:t>
            </a:r>
            <a:r>
              <a:rPr lang="en-US" dirty="0"/>
              <a:t>Review </a:t>
            </a:r>
          </a:p>
          <a:p>
            <a:pPr lvl="1"/>
            <a:r>
              <a:rPr lang="en-US" dirty="0" smtClean="0"/>
              <a:t>Theory </a:t>
            </a:r>
            <a:endParaRPr lang="en-US" dirty="0"/>
          </a:p>
          <a:p>
            <a:pPr lvl="1"/>
            <a:r>
              <a:rPr lang="en-US" dirty="0" smtClean="0"/>
              <a:t>Research </a:t>
            </a:r>
            <a:r>
              <a:rPr lang="en-US" dirty="0"/>
              <a:t>Design and </a:t>
            </a:r>
            <a:r>
              <a:rPr lang="en-US" dirty="0" smtClean="0"/>
              <a:t>Data</a:t>
            </a:r>
            <a:endParaRPr lang="en-US" dirty="0"/>
          </a:p>
          <a:p>
            <a:pPr lvl="1"/>
            <a:r>
              <a:rPr lang="en-US" dirty="0" smtClean="0"/>
              <a:t>Findings/Results</a:t>
            </a:r>
            <a:endParaRPr lang="en-US" dirty="0"/>
          </a:p>
          <a:p>
            <a:pPr lvl="1"/>
            <a:r>
              <a:rPr lang="en-US" dirty="0" smtClean="0"/>
              <a:t>Implications </a:t>
            </a:r>
            <a:r>
              <a:rPr lang="en-US" dirty="0"/>
              <a:t>and </a:t>
            </a:r>
            <a:r>
              <a:rPr lang="en-US" dirty="0" smtClean="0"/>
              <a:t>Conclusions</a:t>
            </a:r>
            <a:endParaRPr lang="en-US" dirty="0"/>
          </a:p>
        </p:txBody>
      </p:sp>
    </p:spTree>
    <p:extLst>
      <p:ext uri="{BB962C8B-B14F-4D97-AF65-F5344CB8AC3E}">
        <p14:creationId xmlns:p14="http://schemas.microsoft.com/office/powerpoint/2010/main" val="2505490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Proof read, proof read, and then </a:t>
            </a:r>
            <a:r>
              <a:rPr lang="en-US" dirty="0" smtClean="0"/>
              <a:t/>
            </a:r>
            <a:br>
              <a:rPr lang="en-US" dirty="0" smtClean="0"/>
            </a:br>
            <a:r>
              <a:rPr lang="en-US" dirty="0" smtClean="0"/>
              <a:t>proof </a:t>
            </a:r>
            <a:r>
              <a:rPr lang="en-US" dirty="0"/>
              <a:t>read again</a:t>
            </a:r>
          </a:p>
        </p:txBody>
      </p:sp>
      <p:sp>
        <p:nvSpPr>
          <p:cNvPr id="3" name="Content Placeholder 2"/>
          <p:cNvSpPr>
            <a:spLocks noGrp="1"/>
          </p:cNvSpPr>
          <p:nvPr>
            <p:ph idx="1"/>
          </p:nvPr>
        </p:nvSpPr>
        <p:spPr/>
        <p:txBody>
          <a:bodyPr>
            <a:normAutofit/>
          </a:bodyPr>
          <a:lstStyle/>
          <a:p>
            <a:r>
              <a:rPr lang="en-US" dirty="0" smtClean="0"/>
              <a:t>Spell </a:t>
            </a:r>
            <a:r>
              <a:rPr lang="en-US" dirty="0"/>
              <a:t>checking is necessary but insufficient </a:t>
            </a:r>
            <a:endParaRPr lang="en-US" dirty="0" smtClean="0"/>
          </a:p>
          <a:p>
            <a:r>
              <a:rPr lang="en-US" dirty="0" smtClean="0"/>
              <a:t>micro-level </a:t>
            </a:r>
            <a:r>
              <a:rPr lang="en-US" dirty="0"/>
              <a:t>to macro-level proofreading </a:t>
            </a:r>
            <a:endParaRPr lang="en-US" dirty="0" smtClean="0"/>
          </a:p>
          <a:p>
            <a:r>
              <a:rPr lang="en-US" dirty="0" smtClean="0"/>
              <a:t>Listen </a:t>
            </a:r>
            <a:r>
              <a:rPr lang="en-US" dirty="0"/>
              <a:t>to your work being read</a:t>
            </a:r>
          </a:p>
        </p:txBody>
      </p:sp>
    </p:spTree>
    <p:extLst>
      <p:ext uri="{BB962C8B-B14F-4D97-AF65-F5344CB8AC3E}">
        <p14:creationId xmlns:p14="http://schemas.microsoft.com/office/powerpoint/2010/main" val="2505490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Making effective use of tables </a:t>
            </a:r>
            <a:r>
              <a:rPr lang="en-US" dirty="0" smtClean="0"/>
              <a:t/>
            </a:r>
            <a:br>
              <a:rPr lang="en-US" dirty="0" smtClean="0"/>
            </a:br>
            <a:r>
              <a:rPr lang="en-US" dirty="0" smtClean="0"/>
              <a:t>and </a:t>
            </a:r>
            <a:r>
              <a:rPr lang="en-US" dirty="0"/>
              <a:t>figures</a:t>
            </a:r>
          </a:p>
        </p:txBody>
      </p:sp>
      <p:sp>
        <p:nvSpPr>
          <p:cNvPr id="3" name="Content Placeholder 2"/>
          <p:cNvSpPr>
            <a:spLocks noGrp="1"/>
          </p:cNvSpPr>
          <p:nvPr>
            <p:ph idx="1"/>
          </p:nvPr>
        </p:nvSpPr>
        <p:spPr/>
        <p:txBody>
          <a:bodyPr>
            <a:normAutofit fontScale="77500" lnSpcReduction="20000"/>
          </a:bodyPr>
          <a:lstStyle/>
          <a:p>
            <a:r>
              <a:rPr lang="en-US" dirty="0" smtClean="0"/>
              <a:t>We </a:t>
            </a:r>
            <a:r>
              <a:rPr lang="en-US" dirty="0"/>
              <a:t>strongly recommend that you spend a lot of time constructing the tables and figures that you include in your projects</a:t>
            </a:r>
            <a:r>
              <a:rPr lang="en-US" dirty="0" smtClean="0"/>
              <a:t>.</a:t>
            </a:r>
            <a:endParaRPr lang="en-US" dirty="0"/>
          </a:p>
          <a:p>
            <a:r>
              <a:rPr lang="en-US" dirty="0" smtClean="0"/>
              <a:t>When </a:t>
            </a:r>
            <a:r>
              <a:rPr lang="en-US" dirty="0"/>
              <a:t>they first pick up your written work (or open it electronically), many readers will take a quick look at the title and introduction and then go directly to your tables and figures. </a:t>
            </a:r>
            <a:endParaRPr lang="en-US" dirty="0" smtClean="0"/>
          </a:p>
          <a:p>
            <a:r>
              <a:rPr lang="en-US" dirty="0" smtClean="0"/>
              <a:t>We </a:t>
            </a:r>
            <a:r>
              <a:rPr lang="en-US" dirty="0"/>
              <a:t>recommend that you construct your tables and figures so they stand on their own and draw readers in. </a:t>
            </a:r>
            <a:endParaRPr lang="en-US" dirty="0" smtClean="0"/>
          </a:p>
          <a:p>
            <a:r>
              <a:rPr lang="en-US" dirty="0" smtClean="0"/>
              <a:t>We </a:t>
            </a:r>
            <a:r>
              <a:rPr lang="en-US" dirty="0"/>
              <a:t>also recommend that you tell readers in the text of your project what they should see in your tables and figures. </a:t>
            </a:r>
            <a:endParaRPr lang="en-US" dirty="0" smtClean="0"/>
          </a:p>
          <a:p>
            <a:r>
              <a:rPr lang="en-US" dirty="0" smtClean="0"/>
              <a:t>Take </a:t>
            </a:r>
            <a:r>
              <a:rPr lang="en-US" dirty="0"/>
              <a:t>time to analyze what works and what doesn't work in terms of other scholars' use of tables and figures.</a:t>
            </a:r>
          </a:p>
          <a:p>
            <a:endParaRPr lang="en-US" dirty="0"/>
          </a:p>
        </p:txBody>
      </p:sp>
    </p:spTree>
    <p:extLst>
      <p:ext uri="{BB962C8B-B14F-4D97-AF65-F5344CB8AC3E}">
        <p14:creationId xmlns:p14="http://schemas.microsoft.com/office/powerpoint/2010/main" val="2505490133"/>
      </p:ext>
    </p:extLst>
  </p:cSld>
  <p:clrMapOvr>
    <a:masterClrMapping/>
  </p:clrMapOvr>
</p:sld>
</file>

<file path=ppt/theme/theme1.xml><?xml version="1.0" encoding="utf-8"?>
<a:theme xmlns:a="http://schemas.openxmlformats.org/drawingml/2006/main" name="FPSR2B">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FPSR2B</Template>
  <TotalTime>2922</TotalTime>
  <Words>584</Words>
  <Application>Microsoft Office PowerPoint</Application>
  <PresentationFormat>On-screen Show (4:3)</PresentationFormat>
  <Paragraphs>55</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FPSR2B</vt:lpstr>
      <vt:lpstr>1_Office Theme</vt:lpstr>
      <vt:lpstr>The Fundamentals of Political Science Research, 2nd Edition</vt:lpstr>
      <vt:lpstr>Chapter 12 Outline</vt:lpstr>
      <vt:lpstr>Two routes toward a new  scientific project</vt:lpstr>
      <vt:lpstr>Using the literature without  getting buried in it</vt:lpstr>
      <vt:lpstr>Read effectively to  write effectively</vt:lpstr>
      <vt:lpstr>Example--Robert Franzese</vt:lpstr>
      <vt:lpstr>Writing effectively about  your research</vt:lpstr>
      <vt:lpstr>Proof read, proof read, and then  proof read again</vt:lpstr>
      <vt:lpstr>Making effective use of tables  and figures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Fundamentals of Political Science Research</dc:title>
  <dc:creator>g-whitten</dc:creator>
  <cp:lastModifiedBy>Guy Whitten</cp:lastModifiedBy>
  <cp:revision>43</cp:revision>
  <dcterms:created xsi:type="dcterms:W3CDTF">2013-05-08T21:29:38Z</dcterms:created>
  <dcterms:modified xsi:type="dcterms:W3CDTF">2013-05-17T14:10:19Z</dcterms:modified>
</cp:coreProperties>
</file>